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Light" panose="020B0306030504020204" pitchFamily="34" charset="0"/>
      <p:regular r:id="rId20"/>
      <p:bold r:id="rId21"/>
      <p:italic r:id="rId22"/>
      <p:boldItalic r:id="rId23"/>
    </p:embeddedFont>
    <p:embeddedFont>
      <p:font typeface="Playfair Display Regular" panose="020B0604020202020204" charset="-94"/>
      <p:bold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ium8OS2tZY+MvUZwd9QP9gbT33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8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0f081949b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e0f081949b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0f081949b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e0f081949b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0f081949b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e0f081949b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e0f081949b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e0f081949b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0f081949b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e0f081949b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0f081949b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e0f081949b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body" idx="1"/>
          </p:nvPr>
        </p:nvSpPr>
        <p:spPr>
          <a:xfrm rot="5400000">
            <a:off x="2874962" y="-1217613"/>
            <a:ext cx="3394075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457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3124200" y="4767262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6553200" y="4767262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-2FyIC7FQF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08000" y="2651125"/>
            <a:ext cx="41937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r>
              <a:rPr lang="en-US" sz="1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Tumor Detection with Deep Learning</a:t>
            </a: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 Light"/>
              <a:buNone/>
            </a:pPr>
            <a:endParaRPr sz="18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1.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Fatih Karaman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–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fatih.karaman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std.izu.edu.tr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2.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Hamza Üzülmez 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–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hamza.uzulmez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std.izu.edu.tr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3.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Hatice Yazıcı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–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yazici.hatice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std.izu.edu.tr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4.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Mustafa Aru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–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mustafa.aru</a:t>
            </a: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@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std.izu.edu.tr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5. Y. Sümeyye Varlık– varlik.yuksel@std.izu.edu.tr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Danışman: </a:t>
            </a:r>
            <a:r>
              <a:rPr lang="en-US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Dr. Öğr. Üyesi Akhtar Jamil</a:t>
            </a:r>
            <a:endParaRPr sz="1350" b="1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 Light"/>
              <a:buNone/>
            </a:pPr>
            <a:endParaRPr sz="120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08000" y="1284287"/>
            <a:ext cx="7362900" cy="13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İSTANBUL SABAHATTİN ZAİM ÜNİVERSİTESİ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BİLGİSAYAR MÜHENDİSLİĞİ BÖLÜMÜ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fair Display Regular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Bitirme Çalışması Sunumu</a:t>
            </a:r>
            <a:endParaRPr/>
          </a:p>
        </p:txBody>
      </p:sp>
      <p:cxnSp>
        <p:nvCxnSpPr>
          <p:cNvPr id="87" name="Google Shape;87;p1"/>
          <p:cNvCxnSpPr/>
          <p:nvPr/>
        </p:nvCxnSpPr>
        <p:spPr>
          <a:xfrm>
            <a:off x="449262" y="2571750"/>
            <a:ext cx="5302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3187" y="3738562"/>
            <a:ext cx="1165225" cy="11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"/>
          <p:cNvSpPr txBox="1"/>
          <p:nvPr/>
        </p:nvSpPr>
        <p:spPr>
          <a:xfrm>
            <a:off x="0" y="1920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Tumor Detection with Deep Learning Tanıtımı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890550" y="998988"/>
            <a:ext cx="73629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Bir beyin tümörü, beyin hücresinin rejenerasyonu sırasında replikasyonda meydana gelen anormal hücrelerin büyümesidir.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Projemizde, biyomedikal görüntü segmentasyonu için geliştirilen yapay sinir ağının beyin MR görüntülerini okuyarak tümör varlığını tespit ettiği U-net derin öğrenme mimarisi, tümörlerin nekroz, ödem ve genişleyen tümörler olarak sınıflandırılmasını sağlar. Sonuç olarak MR görüntüsünü ve hastanın beynindeki tümör durumunu gösteren bir sistem geliştirilmiştir. 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550" y="2719425"/>
            <a:ext cx="5444900" cy="21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e0f081949b_2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e0f081949b_2_5"/>
          <p:cNvSpPr txBox="1"/>
          <p:nvPr/>
        </p:nvSpPr>
        <p:spPr>
          <a:xfrm>
            <a:off x="0" y="1920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Proje Aşamaları</a:t>
            </a:r>
            <a:endParaRPr/>
          </a:p>
        </p:txBody>
      </p:sp>
      <p:pic>
        <p:nvPicPr>
          <p:cNvPr id="103" name="Google Shape;103;ge0f081949b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26" y="793325"/>
            <a:ext cx="7848349" cy="37170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e0f081949b_2_5"/>
          <p:cNvSpPr txBox="1"/>
          <p:nvPr/>
        </p:nvSpPr>
        <p:spPr>
          <a:xfrm>
            <a:off x="346425" y="793325"/>
            <a:ext cx="307500" cy="372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-125" y="1920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 Ön İşleme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050" y="3039400"/>
            <a:ext cx="3269540" cy="158923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0" y="271857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Tümörün orjinal ve segmente halinin görselleştirilmesi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300" y="3026375"/>
            <a:ext cx="4111225" cy="161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16525" y="773938"/>
            <a:ext cx="911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Tümörün farklı sekanstaki görüntüleri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0038" y="1177125"/>
            <a:ext cx="4643916" cy="1394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e0f081949b_2_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e0f081949b_2_30"/>
          <p:cNvSpPr txBox="1"/>
          <p:nvPr/>
        </p:nvSpPr>
        <p:spPr>
          <a:xfrm>
            <a:off x="-125" y="1920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 Ön İşleme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" name="Google Shape;122;ge0f081949b_2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763" y="1676400"/>
            <a:ext cx="5724525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e0f081949b_2_30"/>
          <p:cNvSpPr txBox="1"/>
          <p:nvPr/>
        </p:nvSpPr>
        <p:spPr>
          <a:xfrm>
            <a:off x="0" y="1217350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Tümörün kırpılması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e0f081949b_2_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e0f081949b_2_22"/>
          <p:cNvSpPr txBox="1"/>
          <p:nvPr/>
        </p:nvSpPr>
        <p:spPr>
          <a:xfrm>
            <a:off x="0" y="1840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 Ön İşleme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ge0f081949b_2_22"/>
          <p:cNvSpPr txBox="1"/>
          <p:nvPr/>
        </p:nvSpPr>
        <p:spPr>
          <a:xfrm>
            <a:off x="20850" y="1015225"/>
            <a:ext cx="455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Kırpılmış tümör örneği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ge0f081949b_2_22"/>
          <p:cNvSpPr txBox="1"/>
          <p:nvPr/>
        </p:nvSpPr>
        <p:spPr>
          <a:xfrm>
            <a:off x="4592801" y="1015225"/>
            <a:ext cx="4551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 artırmada kullanılan yöntemler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2" name="Google Shape;132;ge0f081949b_2_22"/>
          <p:cNvGrpSpPr/>
          <p:nvPr/>
        </p:nvGrpSpPr>
        <p:grpSpPr>
          <a:xfrm>
            <a:off x="5600225" y="2200025"/>
            <a:ext cx="2536426" cy="2089650"/>
            <a:chOff x="5090113" y="2401250"/>
            <a:chExt cx="2536426" cy="2089650"/>
          </a:xfrm>
        </p:grpSpPr>
        <p:pic>
          <p:nvPicPr>
            <p:cNvPr id="133" name="Google Shape;133;ge0f081949b_2_22"/>
            <p:cNvPicPr preferRelativeResize="0"/>
            <p:nvPr/>
          </p:nvPicPr>
          <p:blipFill rotWithShape="1">
            <a:blip r:embed="rId4">
              <a:alphaModFix/>
            </a:blip>
            <a:srcRect r="43342"/>
            <a:stretch/>
          </p:blipFill>
          <p:spPr>
            <a:xfrm>
              <a:off x="5090113" y="2401250"/>
              <a:ext cx="2536426" cy="1047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ge0f081949b_2_22"/>
            <p:cNvPicPr preferRelativeResize="0"/>
            <p:nvPr/>
          </p:nvPicPr>
          <p:blipFill rotWithShape="1">
            <a:blip r:embed="rId4">
              <a:alphaModFix/>
            </a:blip>
            <a:srcRect l="56136"/>
            <a:stretch/>
          </p:blipFill>
          <p:spPr>
            <a:xfrm>
              <a:off x="5663038" y="3443000"/>
              <a:ext cx="1963500" cy="104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" name="Google Shape;135;ge0f081949b_2_22"/>
            <p:cNvSpPr txBox="1"/>
            <p:nvPr/>
          </p:nvSpPr>
          <p:spPr>
            <a:xfrm>
              <a:off x="5090125" y="3444000"/>
              <a:ext cx="633900" cy="104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                    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ge0f081949b_2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133" y="2011100"/>
            <a:ext cx="2524735" cy="24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e0f081949b_2_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e0f081949b_2_37"/>
          <p:cNvSpPr txBox="1"/>
          <p:nvPr/>
        </p:nvSpPr>
        <p:spPr>
          <a:xfrm>
            <a:off x="0" y="1920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Sonuçlar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ge0f081949b_2_37"/>
          <p:cNvSpPr txBox="1"/>
          <p:nvPr/>
        </p:nvSpPr>
        <p:spPr>
          <a:xfrm>
            <a:off x="0" y="77947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Segmente Tümörler ve Modelin Tahmini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4" name="Google Shape;144;ge0f081949b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63" y="1166775"/>
            <a:ext cx="5497274" cy="366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e0f081949b_2_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e0f081949b_2_47"/>
          <p:cNvSpPr txBox="1"/>
          <p:nvPr/>
        </p:nvSpPr>
        <p:spPr>
          <a:xfrm>
            <a:off x="0" y="19207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Yöntem ve Metot</a:t>
            </a: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ge0f081949b_2_47"/>
          <p:cNvSpPr txBox="1"/>
          <p:nvPr/>
        </p:nvSpPr>
        <p:spPr>
          <a:xfrm>
            <a:off x="-150" y="645975"/>
            <a:ext cx="914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Veri artırmalı ve artırmasız eğitimin sonuçları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2" name="Google Shape;152;ge0f081949b_2_47"/>
          <p:cNvGrpSpPr/>
          <p:nvPr/>
        </p:nvGrpSpPr>
        <p:grpSpPr>
          <a:xfrm>
            <a:off x="2028300" y="1029975"/>
            <a:ext cx="5087087" cy="3886100"/>
            <a:chOff x="2118563" y="1222575"/>
            <a:chExt cx="5087087" cy="3886100"/>
          </a:xfrm>
        </p:grpSpPr>
        <p:pic>
          <p:nvPicPr>
            <p:cNvPr id="153" name="Google Shape;153;ge0f081949b_2_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18575" y="1222575"/>
              <a:ext cx="5087075" cy="186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e0f081949b_2_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18563" y="3166175"/>
              <a:ext cx="5087085" cy="1942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e0f081949b_5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e0f081949b_5_10"/>
          <p:cNvSpPr txBox="1"/>
          <p:nvPr/>
        </p:nvSpPr>
        <p:spPr>
          <a:xfrm>
            <a:off x="890587" y="192087"/>
            <a:ext cx="736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None/>
            </a:pPr>
            <a:r>
              <a:rPr lang="en-US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Tumor Detection with Deep Learning</a:t>
            </a:r>
            <a:endParaRPr/>
          </a:p>
        </p:txBody>
      </p:sp>
      <p:sp>
        <p:nvSpPr>
          <p:cNvPr id="161" name="Google Shape;161;ge0f081949b_5_10"/>
          <p:cNvSpPr txBox="1"/>
          <p:nvPr/>
        </p:nvSpPr>
        <p:spPr>
          <a:xfrm>
            <a:off x="890587" y="2105025"/>
            <a:ext cx="73629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pen Sans"/>
              <a:buNone/>
            </a:pPr>
            <a:r>
              <a:rPr lang="tr-TR" sz="2400" dirty="0">
                <a:hlinkClick r:id="rId4"/>
              </a:rPr>
              <a:t>Sunum Videosu ve Demo için Tıklayınız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Ekran Gösterisi (16:9)</PresentationFormat>
  <Paragraphs>45</Paragraphs>
  <Slides>9</Slides>
  <Notes>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6" baseType="lpstr">
      <vt:lpstr>Roboto</vt:lpstr>
      <vt:lpstr>Open Sans Light</vt:lpstr>
      <vt:lpstr>Open Sans</vt:lpstr>
      <vt:lpstr>Arial</vt:lpstr>
      <vt:lpstr>Playfair Display Regular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Hamza ÜZÜLMEZ</cp:lastModifiedBy>
  <cp:revision>1</cp:revision>
  <dcterms:created xsi:type="dcterms:W3CDTF">2017-05-03T03:07:24Z</dcterms:created>
  <dcterms:modified xsi:type="dcterms:W3CDTF">2021-06-20T15:43:46Z</dcterms:modified>
</cp:coreProperties>
</file>